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1"/>
  </p:sldMasterIdLst>
  <p:sldIdLst>
    <p:sldId id="256" r:id="rId2"/>
    <p:sldId id="257" r:id="rId3"/>
    <p:sldId id="259" r:id="rId4"/>
    <p:sldId id="260" r:id="rId5"/>
    <p:sldId id="261" r:id="rId6"/>
    <p:sldId id="262"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2"/>
    <p:restoredTop sz="96327"/>
  </p:normalViewPr>
  <p:slideViewPr>
    <p:cSldViewPr snapToGrid="0" snapToObjects="1" showGuides="1">
      <p:cViewPr varScale="1">
        <p:scale>
          <a:sx n="89" d="100"/>
          <a:sy n="89" d="100"/>
        </p:scale>
        <p:origin x="200" y="3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CAA0C7-7D27-4058-80EB-E1891B59FB67}" type="doc">
      <dgm:prSet loTypeId="urn:microsoft.com/office/officeart/2008/layout/LinedList" loCatId="list" qsTypeId="urn:microsoft.com/office/officeart/2005/8/quickstyle/simple2" qsCatId="simple" csTypeId="urn:microsoft.com/office/officeart/2005/8/colors/accent6_2" csCatId="accent6" phldr="1"/>
      <dgm:spPr/>
      <dgm:t>
        <a:bodyPr/>
        <a:lstStyle/>
        <a:p>
          <a:endParaRPr lang="en-US"/>
        </a:p>
      </dgm:t>
    </dgm:pt>
    <dgm:pt modelId="{C014E1EE-0ECE-409C-9701-468600CCF263}">
      <dgm:prSet/>
      <dgm:spPr/>
      <dgm:t>
        <a:bodyPr/>
        <a:lstStyle/>
        <a:p>
          <a:pPr>
            <a:defRPr cap="all"/>
          </a:pPr>
          <a:r>
            <a:rPr lang="en-US" dirty="0">
              <a:solidFill>
                <a:schemeClr val="bg1"/>
              </a:solidFill>
            </a:rPr>
            <a:t>We used Remix IDE an open-source web application. Mainly used for the development of contracts with Solidity while using Ethereum enabling smart contracts and applications built on its blockchain</a:t>
          </a:r>
          <a:r>
            <a:rPr lang="en-US" b="1" dirty="0">
              <a:solidFill>
                <a:schemeClr val="bg1"/>
              </a:solidFill>
            </a:rPr>
            <a:t>. </a:t>
          </a:r>
          <a:endParaRPr lang="en-US" dirty="0">
            <a:solidFill>
              <a:schemeClr val="bg1"/>
            </a:solidFill>
          </a:endParaRPr>
        </a:p>
      </dgm:t>
    </dgm:pt>
    <dgm:pt modelId="{9AA0C94A-355D-4D65-819B-6A6CEA5A90B9}" type="parTrans" cxnId="{E1FD59AD-83D5-4B0B-BD46-60C4F87ADEA9}">
      <dgm:prSet/>
      <dgm:spPr/>
      <dgm:t>
        <a:bodyPr/>
        <a:lstStyle/>
        <a:p>
          <a:endParaRPr lang="en-US"/>
        </a:p>
      </dgm:t>
    </dgm:pt>
    <dgm:pt modelId="{34E9349B-53FA-4FFD-886F-5A08A2AF2595}" type="sibTrans" cxnId="{E1FD59AD-83D5-4B0B-BD46-60C4F87ADEA9}">
      <dgm:prSet/>
      <dgm:spPr/>
      <dgm:t>
        <a:bodyPr/>
        <a:lstStyle/>
        <a:p>
          <a:endParaRPr lang="en-US"/>
        </a:p>
      </dgm:t>
    </dgm:pt>
    <dgm:pt modelId="{9C49D274-DE00-4E08-B49D-F2CCC86F7170}">
      <dgm:prSet/>
      <dgm:spPr/>
      <dgm:t>
        <a:bodyPr/>
        <a:lstStyle/>
        <a:p>
          <a:pPr>
            <a:defRPr cap="all"/>
          </a:pPr>
          <a:r>
            <a:rPr lang="en-US" dirty="0">
              <a:solidFill>
                <a:schemeClr val="bg1"/>
              </a:solidFill>
            </a:rPr>
            <a:t>The snippet code shows the development of a contract NFT using ERC721Storage while using Counters library to store further functions.</a:t>
          </a:r>
        </a:p>
      </dgm:t>
    </dgm:pt>
    <dgm:pt modelId="{50F1D759-5484-457B-B0C3-72507EBF8F89}" type="parTrans" cxnId="{2775AF77-1DF9-4373-8278-899C17A9EB0F}">
      <dgm:prSet/>
      <dgm:spPr/>
      <dgm:t>
        <a:bodyPr/>
        <a:lstStyle/>
        <a:p>
          <a:endParaRPr lang="en-US"/>
        </a:p>
      </dgm:t>
    </dgm:pt>
    <dgm:pt modelId="{71898DA6-38A9-4176-B401-BFBC2B59AB1F}" type="sibTrans" cxnId="{2775AF77-1DF9-4373-8278-899C17A9EB0F}">
      <dgm:prSet/>
      <dgm:spPr/>
      <dgm:t>
        <a:bodyPr/>
        <a:lstStyle/>
        <a:p>
          <a:endParaRPr lang="en-US"/>
        </a:p>
      </dgm:t>
    </dgm:pt>
    <dgm:pt modelId="{19F48641-0B72-1144-96FC-F0FA071ABCF4}" type="pres">
      <dgm:prSet presAssocID="{CDCAA0C7-7D27-4058-80EB-E1891B59FB67}" presName="vert0" presStyleCnt="0">
        <dgm:presLayoutVars>
          <dgm:dir/>
          <dgm:animOne val="branch"/>
          <dgm:animLvl val="lvl"/>
        </dgm:presLayoutVars>
      </dgm:prSet>
      <dgm:spPr/>
    </dgm:pt>
    <dgm:pt modelId="{DD5C17E2-8330-504B-A06B-667AC36A715A}" type="pres">
      <dgm:prSet presAssocID="{C014E1EE-0ECE-409C-9701-468600CCF263}" presName="thickLine" presStyleLbl="alignNode1" presStyleIdx="0" presStyleCnt="2"/>
      <dgm:spPr/>
    </dgm:pt>
    <dgm:pt modelId="{8F7955FE-4B9C-B34B-B390-D2EDEF828FDB}" type="pres">
      <dgm:prSet presAssocID="{C014E1EE-0ECE-409C-9701-468600CCF263}" presName="horz1" presStyleCnt="0"/>
      <dgm:spPr/>
    </dgm:pt>
    <dgm:pt modelId="{43F71966-3C2B-C54C-853B-9BF62F1969C6}" type="pres">
      <dgm:prSet presAssocID="{C014E1EE-0ECE-409C-9701-468600CCF263}" presName="tx1" presStyleLbl="revTx" presStyleIdx="0" presStyleCnt="2"/>
      <dgm:spPr/>
    </dgm:pt>
    <dgm:pt modelId="{788BD8E7-F3DC-2A4A-B2E1-552936B7AF58}" type="pres">
      <dgm:prSet presAssocID="{C014E1EE-0ECE-409C-9701-468600CCF263}" presName="vert1" presStyleCnt="0"/>
      <dgm:spPr/>
    </dgm:pt>
    <dgm:pt modelId="{DB5EFAF1-B86A-8F48-8126-24841829A0DF}" type="pres">
      <dgm:prSet presAssocID="{9C49D274-DE00-4E08-B49D-F2CCC86F7170}" presName="thickLine" presStyleLbl="alignNode1" presStyleIdx="1" presStyleCnt="2"/>
      <dgm:spPr/>
    </dgm:pt>
    <dgm:pt modelId="{3575E379-B0EC-B541-BC91-77EA50473D8F}" type="pres">
      <dgm:prSet presAssocID="{9C49D274-DE00-4E08-B49D-F2CCC86F7170}" presName="horz1" presStyleCnt="0"/>
      <dgm:spPr/>
    </dgm:pt>
    <dgm:pt modelId="{7FF7B1E1-2F44-FE49-A144-2C29AAE7926D}" type="pres">
      <dgm:prSet presAssocID="{9C49D274-DE00-4E08-B49D-F2CCC86F7170}" presName="tx1" presStyleLbl="revTx" presStyleIdx="1" presStyleCnt="2"/>
      <dgm:spPr/>
    </dgm:pt>
    <dgm:pt modelId="{80F04CCA-2BFC-C044-98AB-5A1C1975D216}" type="pres">
      <dgm:prSet presAssocID="{9C49D274-DE00-4E08-B49D-F2CCC86F7170}" presName="vert1" presStyleCnt="0"/>
      <dgm:spPr/>
    </dgm:pt>
  </dgm:ptLst>
  <dgm:cxnLst>
    <dgm:cxn modelId="{90CD7105-C44E-264F-A2FD-5983E6A2F41F}" type="presOf" srcId="{C014E1EE-0ECE-409C-9701-468600CCF263}" destId="{43F71966-3C2B-C54C-853B-9BF62F1969C6}" srcOrd="0" destOrd="0" presId="urn:microsoft.com/office/officeart/2008/layout/LinedList"/>
    <dgm:cxn modelId="{2775AF77-1DF9-4373-8278-899C17A9EB0F}" srcId="{CDCAA0C7-7D27-4058-80EB-E1891B59FB67}" destId="{9C49D274-DE00-4E08-B49D-F2CCC86F7170}" srcOrd="1" destOrd="0" parTransId="{50F1D759-5484-457B-B0C3-72507EBF8F89}" sibTransId="{71898DA6-38A9-4176-B401-BFBC2B59AB1F}"/>
    <dgm:cxn modelId="{0A99C0A2-95D2-AF43-B7A1-043873A5A44C}" type="presOf" srcId="{CDCAA0C7-7D27-4058-80EB-E1891B59FB67}" destId="{19F48641-0B72-1144-96FC-F0FA071ABCF4}" srcOrd="0" destOrd="0" presId="urn:microsoft.com/office/officeart/2008/layout/LinedList"/>
    <dgm:cxn modelId="{E1FD59AD-83D5-4B0B-BD46-60C4F87ADEA9}" srcId="{CDCAA0C7-7D27-4058-80EB-E1891B59FB67}" destId="{C014E1EE-0ECE-409C-9701-468600CCF263}" srcOrd="0" destOrd="0" parTransId="{9AA0C94A-355D-4D65-819B-6A6CEA5A90B9}" sibTransId="{34E9349B-53FA-4FFD-886F-5A08A2AF2595}"/>
    <dgm:cxn modelId="{159CE6CF-A9F1-3E46-A329-2B47A52D841E}" type="presOf" srcId="{9C49D274-DE00-4E08-B49D-F2CCC86F7170}" destId="{7FF7B1E1-2F44-FE49-A144-2C29AAE7926D}" srcOrd="0" destOrd="0" presId="urn:microsoft.com/office/officeart/2008/layout/LinedList"/>
    <dgm:cxn modelId="{2A350EC3-EEDE-C34C-8E06-018F19143F0E}" type="presParOf" srcId="{19F48641-0B72-1144-96FC-F0FA071ABCF4}" destId="{DD5C17E2-8330-504B-A06B-667AC36A715A}" srcOrd="0" destOrd="0" presId="urn:microsoft.com/office/officeart/2008/layout/LinedList"/>
    <dgm:cxn modelId="{B6E65283-6521-464A-9090-41A6E87528FD}" type="presParOf" srcId="{19F48641-0B72-1144-96FC-F0FA071ABCF4}" destId="{8F7955FE-4B9C-B34B-B390-D2EDEF828FDB}" srcOrd="1" destOrd="0" presId="urn:microsoft.com/office/officeart/2008/layout/LinedList"/>
    <dgm:cxn modelId="{1DE0DE5B-DA96-AA4F-A0CC-E3E13934D28A}" type="presParOf" srcId="{8F7955FE-4B9C-B34B-B390-D2EDEF828FDB}" destId="{43F71966-3C2B-C54C-853B-9BF62F1969C6}" srcOrd="0" destOrd="0" presId="urn:microsoft.com/office/officeart/2008/layout/LinedList"/>
    <dgm:cxn modelId="{C07874D6-6B29-1248-98AF-5EFE19640192}" type="presParOf" srcId="{8F7955FE-4B9C-B34B-B390-D2EDEF828FDB}" destId="{788BD8E7-F3DC-2A4A-B2E1-552936B7AF58}" srcOrd="1" destOrd="0" presId="urn:microsoft.com/office/officeart/2008/layout/LinedList"/>
    <dgm:cxn modelId="{A25C4B27-6E0D-4049-BD4F-3B562C44F6FA}" type="presParOf" srcId="{19F48641-0B72-1144-96FC-F0FA071ABCF4}" destId="{DB5EFAF1-B86A-8F48-8126-24841829A0DF}" srcOrd="2" destOrd="0" presId="urn:microsoft.com/office/officeart/2008/layout/LinedList"/>
    <dgm:cxn modelId="{B1E7C687-BE80-8043-8EEB-DF01668411C1}" type="presParOf" srcId="{19F48641-0B72-1144-96FC-F0FA071ABCF4}" destId="{3575E379-B0EC-B541-BC91-77EA50473D8F}" srcOrd="3" destOrd="0" presId="urn:microsoft.com/office/officeart/2008/layout/LinedList"/>
    <dgm:cxn modelId="{C1048940-242F-2B4C-96B5-5CE3E489B9A9}" type="presParOf" srcId="{3575E379-B0EC-B541-BC91-77EA50473D8F}" destId="{7FF7B1E1-2F44-FE49-A144-2C29AAE7926D}" srcOrd="0" destOrd="0" presId="urn:microsoft.com/office/officeart/2008/layout/LinedList"/>
    <dgm:cxn modelId="{3250D67A-C60E-394E-99F0-6C940419C5DE}" type="presParOf" srcId="{3575E379-B0EC-B541-BC91-77EA50473D8F}" destId="{80F04CCA-2BFC-C044-98AB-5A1C1975D216}"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5C17E2-8330-504B-A06B-667AC36A715A}">
      <dsp:nvSpPr>
        <dsp:cNvPr id="0" name=""/>
        <dsp:cNvSpPr/>
      </dsp:nvSpPr>
      <dsp:spPr>
        <a:xfrm>
          <a:off x="0" y="0"/>
          <a:ext cx="3133726" cy="0"/>
        </a:xfrm>
        <a:prstGeom prst="line">
          <a:avLst/>
        </a:prstGeom>
        <a:solidFill>
          <a:schemeClr val="accent6">
            <a:hueOff val="0"/>
            <a:satOff val="0"/>
            <a:lumOff val="0"/>
            <a:alphaOff val="0"/>
          </a:schemeClr>
        </a:solidFill>
        <a:ln w="19050" cap="rnd" cmpd="sng" algn="ctr">
          <a:solidFill>
            <a:schemeClr val="accent6">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43F71966-3C2B-C54C-853B-9BF62F1969C6}">
      <dsp:nvSpPr>
        <dsp:cNvPr id="0" name=""/>
        <dsp:cNvSpPr/>
      </dsp:nvSpPr>
      <dsp:spPr>
        <a:xfrm>
          <a:off x="0" y="0"/>
          <a:ext cx="3133726" cy="2516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defRPr cap="all"/>
          </a:pPr>
          <a:r>
            <a:rPr lang="en-US" sz="1700" kern="1200" dirty="0">
              <a:solidFill>
                <a:schemeClr val="bg1"/>
              </a:solidFill>
            </a:rPr>
            <a:t>We used Remix IDE an open-source web application. Mainly used for the development of contracts with Solidity while using Ethereum enabling smart contracts and applications built on its blockchain</a:t>
          </a:r>
          <a:r>
            <a:rPr lang="en-US" sz="1700" b="1" kern="1200" dirty="0">
              <a:solidFill>
                <a:schemeClr val="bg1"/>
              </a:solidFill>
            </a:rPr>
            <a:t>. </a:t>
          </a:r>
          <a:endParaRPr lang="en-US" sz="1700" kern="1200" dirty="0">
            <a:solidFill>
              <a:schemeClr val="bg1"/>
            </a:solidFill>
          </a:endParaRPr>
        </a:p>
      </dsp:txBody>
      <dsp:txXfrm>
        <a:off x="0" y="0"/>
        <a:ext cx="3133726" cy="2516980"/>
      </dsp:txXfrm>
    </dsp:sp>
    <dsp:sp modelId="{DB5EFAF1-B86A-8F48-8126-24841829A0DF}">
      <dsp:nvSpPr>
        <dsp:cNvPr id="0" name=""/>
        <dsp:cNvSpPr/>
      </dsp:nvSpPr>
      <dsp:spPr>
        <a:xfrm>
          <a:off x="0" y="2516980"/>
          <a:ext cx="3133726" cy="0"/>
        </a:xfrm>
        <a:prstGeom prst="line">
          <a:avLst/>
        </a:prstGeom>
        <a:solidFill>
          <a:schemeClr val="accent6">
            <a:hueOff val="0"/>
            <a:satOff val="0"/>
            <a:lumOff val="0"/>
            <a:alphaOff val="0"/>
          </a:schemeClr>
        </a:solidFill>
        <a:ln w="19050" cap="rnd" cmpd="sng" algn="ctr">
          <a:solidFill>
            <a:schemeClr val="accent6">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7FF7B1E1-2F44-FE49-A144-2C29AAE7926D}">
      <dsp:nvSpPr>
        <dsp:cNvPr id="0" name=""/>
        <dsp:cNvSpPr/>
      </dsp:nvSpPr>
      <dsp:spPr>
        <a:xfrm>
          <a:off x="0" y="2516980"/>
          <a:ext cx="3133726" cy="2516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defRPr cap="all"/>
          </a:pPr>
          <a:r>
            <a:rPr lang="en-US" sz="1700" kern="1200" dirty="0">
              <a:solidFill>
                <a:schemeClr val="bg1"/>
              </a:solidFill>
            </a:rPr>
            <a:t>The snippet code shows the development of a contract NFT using ERC721Storage while using Counters library to store further functions.</a:t>
          </a:r>
        </a:p>
      </dsp:txBody>
      <dsp:txXfrm>
        <a:off x="0" y="2516980"/>
        <a:ext cx="3133726" cy="251698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media1.mov>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2395C5C9-164C-46B3-A87E-7660D39D3106}" type="datetime2">
              <a:rPr lang="en-US" smtClean="0"/>
              <a:t>Wednesday, August 24, 2022</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pPr algn="l"/>
            <a:r>
              <a:rPr lang="en-US"/>
              <a:t>Sample Footer Text</a:t>
            </a:r>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1621B6DD-29C1-4FEA-923F-71EA1347694C}" type="slidenum">
              <a:rPr lang="en-US" smtClean="0"/>
              <a:t>‹#›</a:t>
            </a:fld>
            <a:endParaRPr lang="en-US"/>
          </a:p>
        </p:txBody>
      </p:sp>
    </p:spTree>
    <p:extLst>
      <p:ext uri="{BB962C8B-B14F-4D97-AF65-F5344CB8AC3E}">
        <p14:creationId xmlns:p14="http://schemas.microsoft.com/office/powerpoint/2010/main" val="3502493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6" name="Footer Placeholder 5"/>
          <p:cNvSpPr>
            <a:spLocks noGrp="1"/>
          </p:cNvSpPr>
          <p:nvPr>
            <p:ph type="ftr" sz="quarter" idx="11"/>
          </p:nvPr>
        </p:nvSpPr>
        <p:spPr/>
        <p:txBody>
          <a:bodyPr/>
          <a:lstStyle/>
          <a:p>
            <a:pPr algn="l"/>
            <a:r>
              <a:rPr lang="en-US"/>
              <a:t>Sample Footer Text</a:t>
            </a:r>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408034068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2133638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24573320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32945927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8" name="Footer Placeholder 7"/>
          <p:cNvSpPr>
            <a:spLocks noGrp="1"/>
          </p:cNvSpPr>
          <p:nvPr>
            <p:ph type="ftr" sz="quarter" idx="11"/>
          </p:nvPr>
        </p:nvSpPr>
        <p:spPr/>
        <p:txBody>
          <a:bodyPr/>
          <a:lstStyle/>
          <a:p>
            <a:pPr algn="l"/>
            <a:r>
              <a:rPr lang="en-US"/>
              <a:t>Sample Footer Text</a:t>
            </a:r>
            <a:endParaRPr lang="en-US" dirty="0"/>
          </a:p>
        </p:txBody>
      </p:sp>
      <p:sp>
        <p:nvSpPr>
          <p:cNvPr id="9" name="Slide Number Placeholder 8"/>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73166851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DEA2CF1-0EB2-4673-802D-3371233E4A77}" type="datetime2">
              <a:rPr lang="en-US" smtClean="0"/>
              <a:t>Wednesday, August 24, 2022</a:t>
            </a:fld>
            <a:endParaRPr lang="en-US" dirty="0"/>
          </a:p>
        </p:txBody>
      </p:sp>
      <p:sp>
        <p:nvSpPr>
          <p:cNvPr id="8" name="Footer Placeholder 7"/>
          <p:cNvSpPr>
            <a:spLocks noGrp="1"/>
          </p:cNvSpPr>
          <p:nvPr>
            <p:ph type="ftr" sz="quarter" idx="11"/>
          </p:nvPr>
        </p:nvSpPr>
        <p:spPr/>
        <p:txBody>
          <a:bodyPr/>
          <a:lstStyle/>
          <a:p>
            <a:pPr algn="l"/>
            <a:r>
              <a:rPr lang="en-US"/>
              <a:t>Sample Footer Text</a:t>
            </a:r>
            <a:endParaRPr lang="en-US" dirty="0"/>
          </a:p>
        </p:txBody>
      </p:sp>
      <p:sp>
        <p:nvSpPr>
          <p:cNvPr id="9" name="Slide Number Placeholder 8"/>
          <p:cNvSpPr>
            <a:spLocks noGrp="1"/>
          </p:cNvSpPr>
          <p:nvPr>
            <p:ph type="sldNum" sz="quarter" idx="12"/>
          </p:nvPr>
        </p:nvSpPr>
        <p:spPr/>
        <p:txBody>
          <a:body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27459927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75179A-1E2B-41AB-B400-4F1B4022FAEE}" type="datetime2">
              <a:rPr lang="en-US" smtClean="0"/>
              <a:t>Wednesday, August 24, 2022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5556822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681D0F-6595-4F14-8EF3-954CD87C797B}" type="datetime2">
              <a:rPr lang="en-US" smtClean="0"/>
              <a:t>Wednesday, August 24, 2022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271936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DCFF8A-AAF8-4A12-8A91-9CA0EAF6CBB9}" type="datetime2">
              <a:rPr lang="en-US" smtClean="0"/>
              <a:t>Wednesday, August 24, 2022</a:t>
            </a:fld>
            <a:endParaRPr lang="en-US" dirty="0"/>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6" name="Slide Number Placeholder 5"/>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976857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CC25C3-021A-4B0B-8F70-0C181FE1CF45}" type="datetime2">
              <a:rPr lang="en-US" smtClean="0"/>
              <a:t>Wednesday, August 24, 2022</a:t>
            </a:fld>
            <a:endParaRPr lang="en-US"/>
          </a:p>
        </p:txBody>
      </p:sp>
      <p:sp>
        <p:nvSpPr>
          <p:cNvPr id="5" name="Footer Placeholder 4"/>
          <p:cNvSpPr>
            <a:spLocks noGrp="1"/>
          </p:cNvSpPr>
          <p:nvPr>
            <p:ph type="ftr" sz="quarter" idx="11"/>
          </p:nvPr>
        </p:nvSpPr>
        <p:spPr/>
        <p:txBody>
          <a:bodyPr/>
          <a:lstStyle/>
          <a:p>
            <a:pPr algn="l"/>
            <a:r>
              <a:rPr lang="en-US"/>
              <a:t>Sample Footer Text</a:t>
            </a:r>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605291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23D88D-8CEC-4ED9-A53B-5596187D9A16}" type="datetime2">
              <a:rPr lang="en-US" smtClean="0"/>
              <a:t>Wednesday, August 24, 2022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003344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CCD382-DFDA-4722-A27A-59C21AD112F2}" type="datetime2">
              <a:rPr lang="en-US" smtClean="0"/>
              <a:t>Wednesday, August 24, 2022</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763183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F2A30D-1C09-413F-AAB1-38F366000715}" type="datetime2">
              <a:rPr lang="en-US" smtClean="0"/>
              <a:t>Wednesday, August 24, 2022</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7670019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B82B9C-D65E-4F64-95C3-B10F3B00F0D9}" type="datetime2">
              <a:rPr lang="en-US" smtClean="0"/>
              <a:t>Wednesday, August 24, 2022</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365292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7F5FDCC-6AAC-4A08-B9E0-3793AB5E64C3}" type="datetime2">
              <a:rPr lang="en-US" smtClean="0"/>
              <a:t>Wednesday, August 24, 2022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841018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49FE94D-439C-40F1-900E-BC07940E3988}" type="datetime2">
              <a:rPr lang="en-US" smtClean="0"/>
              <a:t>Wednesday, August 24, 2022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555235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8DEA2CF1-0EB2-4673-802D-3371233E4A77}" type="datetime2">
              <a:rPr lang="en-US" smtClean="0"/>
              <a:t>Wednesday, August 24, 2022</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pPr algn="l"/>
            <a:r>
              <a:rPr lang="en-US"/>
              <a:t>Sample Footer Text</a:t>
            </a:r>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1867921301"/>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image" Target="../media/image1.jpeg"/><Relationship Id="rId1" Type="http://schemas.openxmlformats.org/officeDocument/2006/relationships/slideLayout" Target="../slideLayouts/slideLayout9.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DD029FC-684F-483A-A8BD-1F092BFFB7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6" name="Rectangle 9">
              <a:extLst>
                <a:ext uri="{FF2B5EF4-FFF2-40B4-BE49-F238E27FC236}">
                  <a16:creationId xmlns:a16="http://schemas.microsoft.com/office/drawing/2014/main" id="{EF3C96DD-C9B2-4B53-AEC5-8CB276D3C7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Oval 10">
              <a:extLst>
                <a:ext uri="{FF2B5EF4-FFF2-40B4-BE49-F238E27FC236}">
                  <a16:creationId xmlns:a16="http://schemas.microsoft.com/office/drawing/2014/main" id="{662F19CA-71D7-45F5-9123-CA712C528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1">
              <a:extLst>
                <a:ext uri="{FF2B5EF4-FFF2-40B4-BE49-F238E27FC236}">
                  <a16:creationId xmlns:a16="http://schemas.microsoft.com/office/drawing/2014/main" id="{3886C2A0-05BA-4243-B351-00C64563A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CC87CEB4-8F81-455D-A076-159940550D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13">
              <a:extLst>
                <a:ext uri="{FF2B5EF4-FFF2-40B4-BE49-F238E27FC236}">
                  <a16:creationId xmlns:a16="http://schemas.microsoft.com/office/drawing/2014/main" id="{BC9FC7F0-1AE4-4459-B8F2-219D7598B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3" name="Oval 14">
              <a:extLst>
                <a:ext uri="{FF2B5EF4-FFF2-40B4-BE49-F238E27FC236}">
                  <a16:creationId xmlns:a16="http://schemas.microsoft.com/office/drawing/2014/main" id="{DD48B9DA-44B2-4334-96CF-D089EFEC9A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5" name="Freeform 5">
              <a:extLst>
                <a:ext uri="{FF2B5EF4-FFF2-40B4-BE49-F238E27FC236}">
                  <a16:creationId xmlns:a16="http://schemas.microsoft.com/office/drawing/2014/main" id="{79089964-B99F-487E-840E-FD3D7E88CC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36" name="Freeform 5">
              <a:extLst>
                <a:ext uri="{FF2B5EF4-FFF2-40B4-BE49-F238E27FC236}">
                  <a16:creationId xmlns:a16="http://schemas.microsoft.com/office/drawing/2014/main" id="{EC4611E9-9EAD-44EF-967C-9F3F3066D0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37" name="Freeform 5">
              <a:extLst>
                <a:ext uri="{FF2B5EF4-FFF2-40B4-BE49-F238E27FC236}">
                  <a16:creationId xmlns:a16="http://schemas.microsoft.com/office/drawing/2014/main" id="{5916A076-E219-44E3-8EB5-1C04EFCD17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0" name="Rectangle 19">
            <a:extLst>
              <a:ext uri="{FF2B5EF4-FFF2-40B4-BE49-F238E27FC236}">
                <a16:creationId xmlns:a16="http://schemas.microsoft.com/office/drawing/2014/main" id="{D764F0A0-D07C-4159-9427-D25058257D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2" name="Group 21">
            <a:extLst>
              <a:ext uri="{FF2B5EF4-FFF2-40B4-BE49-F238E27FC236}">
                <a16:creationId xmlns:a16="http://schemas.microsoft.com/office/drawing/2014/main" id="{353BC003-D6B7-4BF0-937D-4A015F6DEB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9027"/>
            <a:ext cx="12192000" cy="6867027"/>
            <a:chOff x="0" y="-2373"/>
            <a:chExt cx="12192000" cy="6867027"/>
          </a:xfrm>
        </p:grpSpPr>
        <p:sp>
          <p:nvSpPr>
            <p:cNvPr id="23" name="Rectangle 22">
              <a:extLst>
                <a:ext uri="{FF2B5EF4-FFF2-40B4-BE49-F238E27FC236}">
                  <a16:creationId xmlns:a16="http://schemas.microsoft.com/office/drawing/2014/main" id="{4903268C-2C5A-4507-9244-86102327B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Oval 23">
              <a:extLst>
                <a:ext uri="{FF2B5EF4-FFF2-40B4-BE49-F238E27FC236}">
                  <a16:creationId xmlns:a16="http://schemas.microsoft.com/office/drawing/2014/main" id="{539F7113-C588-46FB-ADDE-55CEC5981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a:extLst>
                <a:ext uri="{FF2B5EF4-FFF2-40B4-BE49-F238E27FC236}">
                  <a16:creationId xmlns:a16="http://schemas.microsoft.com/office/drawing/2014/main" id="{B6481A55-E6DE-4B8B-9847-0230D12F7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6" name="Oval 25">
              <a:extLst>
                <a:ext uri="{FF2B5EF4-FFF2-40B4-BE49-F238E27FC236}">
                  <a16:creationId xmlns:a16="http://schemas.microsoft.com/office/drawing/2014/main" id="{052FD8DB-2F6F-462A-9BF4-1E26C9332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7" name="Oval 26">
              <a:extLst>
                <a:ext uri="{FF2B5EF4-FFF2-40B4-BE49-F238E27FC236}">
                  <a16:creationId xmlns:a16="http://schemas.microsoft.com/office/drawing/2014/main" id="{BE52543D-8290-40DE-990A-27CC1992A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8" name="Oval 27">
              <a:extLst>
                <a:ext uri="{FF2B5EF4-FFF2-40B4-BE49-F238E27FC236}">
                  <a16:creationId xmlns:a16="http://schemas.microsoft.com/office/drawing/2014/main" id="{8ECC693B-FBF3-45DD-849C-AC1B1B290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56515BC8-A1CA-4EB4-81D8-6A891458F7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94608" y="402165"/>
              <a:ext cx="6574058"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30" name="Freeform 5">
              <a:extLst>
                <a:ext uri="{FF2B5EF4-FFF2-40B4-BE49-F238E27FC236}">
                  <a16:creationId xmlns:a16="http://schemas.microsoft.com/office/drawing/2014/main" id="{ED9E2ADE-2C74-4E7D-8701-6AE23ABD4D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31" name="Freeform 5">
              <a:extLst>
                <a:ext uri="{FF2B5EF4-FFF2-40B4-BE49-F238E27FC236}">
                  <a16:creationId xmlns:a16="http://schemas.microsoft.com/office/drawing/2014/main" id="{B7EBD6DC-7188-4268-9886-6535F41A6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32" name="Freeform 5">
              <a:extLst>
                <a:ext uri="{FF2B5EF4-FFF2-40B4-BE49-F238E27FC236}">
                  <a16:creationId xmlns:a16="http://schemas.microsoft.com/office/drawing/2014/main" id="{493CCA32-0C37-4525-8FFC-D62C5EEFBE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FDBCF426-66D7-5227-E960-42E9FA4DAFED}"/>
              </a:ext>
            </a:extLst>
          </p:cNvPr>
          <p:cNvSpPr>
            <a:spLocks noGrp="1"/>
          </p:cNvSpPr>
          <p:nvPr>
            <p:ph type="ctrTitle"/>
          </p:nvPr>
        </p:nvSpPr>
        <p:spPr>
          <a:xfrm>
            <a:off x="1154955" y="973668"/>
            <a:ext cx="3133726" cy="1020232"/>
          </a:xfrm>
        </p:spPr>
        <p:txBody>
          <a:bodyPr vert="horz" lIns="91440" tIns="45720" rIns="91440" bIns="45720" rtlCol="0" anchor="ctr" anchorCtr="0">
            <a:normAutofit/>
          </a:bodyPr>
          <a:lstStyle/>
          <a:p>
            <a:pPr>
              <a:lnSpc>
                <a:spcPct val="90000"/>
              </a:lnSpc>
            </a:pPr>
            <a:r>
              <a:rPr lang="en-US" sz="3300" cap="none"/>
              <a:t>TEAM MEMBERS:</a:t>
            </a:r>
          </a:p>
        </p:txBody>
      </p:sp>
      <p:sp>
        <p:nvSpPr>
          <p:cNvPr id="3" name="Subtitle 2">
            <a:extLst>
              <a:ext uri="{FF2B5EF4-FFF2-40B4-BE49-F238E27FC236}">
                <a16:creationId xmlns:a16="http://schemas.microsoft.com/office/drawing/2014/main" id="{E06E5E43-23E8-3137-7494-099DEE16E103}"/>
              </a:ext>
            </a:extLst>
          </p:cNvPr>
          <p:cNvSpPr>
            <a:spLocks noGrp="1"/>
          </p:cNvSpPr>
          <p:nvPr>
            <p:ph type="subTitle" idx="1"/>
          </p:nvPr>
        </p:nvSpPr>
        <p:spPr>
          <a:xfrm>
            <a:off x="1154955" y="2120900"/>
            <a:ext cx="3133726" cy="3898900"/>
          </a:xfrm>
        </p:spPr>
        <p:txBody>
          <a:bodyPr vert="horz" lIns="91440" tIns="45720" rIns="91440" bIns="45720" rtlCol="0">
            <a:normAutofit/>
          </a:bodyPr>
          <a:lstStyle/>
          <a:p>
            <a:pPr indent="-228600">
              <a:buFont typeface="Wingdings 3" charset="2"/>
              <a:buChar char=""/>
            </a:pPr>
            <a:r>
              <a:rPr lang="en-US">
                <a:solidFill>
                  <a:schemeClr val="bg1"/>
                </a:solidFill>
              </a:rPr>
              <a:t>Kelvin le</a:t>
            </a:r>
          </a:p>
          <a:p>
            <a:pPr indent="-228600">
              <a:buFont typeface="Wingdings 3" charset="2"/>
              <a:buChar char=""/>
            </a:pPr>
            <a:r>
              <a:rPr lang="en-US">
                <a:solidFill>
                  <a:schemeClr val="bg1"/>
                </a:solidFill>
              </a:rPr>
              <a:t>Juan bohorquez</a:t>
            </a:r>
          </a:p>
          <a:p>
            <a:pPr indent="-228600">
              <a:buFont typeface="Wingdings 3" charset="2"/>
              <a:buChar char=""/>
            </a:pPr>
            <a:r>
              <a:rPr lang="en-US">
                <a:solidFill>
                  <a:schemeClr val="bg1"/>
                </a:solidFill>
              </a:rPr>
              <a:t>Ethan Rosenberg</a:t>
            </a:r>
          </a:p>
          <a:p>
            <a:pPr indent="-228600">
              <a:buFont typeface="Wingdings 3" charset="2"/>
              <a:buChar char=""/>
            </a:pPr>
            <a:r>
              <a:rPr lang="en-US">
                <a:solidFill>
                  <a:schemeClr val="bg1"/>
                </a:solidFill>
              </a:rPr>
              <a:t>Jaime villafuerte</a:t>
            </a:r>
          </a:p>
        </p:txBody>
      </p:sp>
      <p:pic>
        <p:nvPicPr>
          <p:cNvPr id="4" name="Picture 3">
            <a:extLst>
              <a:ext uri="{FF2B5EF4-FFF2-40B4-BE49-F238E27FC236}">
                <a16:creationId xmlns:a16="http://schemas.microsoft.com/office/drawing/2014/main" id="{4BBEF313-22E4-4D5D-3CD3-38EDDDA9DED2}"/>
              </a:ext>
            </a:extLst>
          </p:cNvPr>
          <p:cNvPicPr>
            <a:picLocks noChangeAspect="1"/>
          </p:cNvPicPr>
          <p:nvPr/>
        </p:nvPicPr>
        <p:blipFill>
          <a:blip r:embed="rId3"/>
          <a:stretch>
            <a:fillRect/>
          </a:stretch>
        </p:blipFill>
        <p:spPr>
          <a:xfrm>
            <a:off x="5194607" y="1669746"/>
            <a:ext cx="6391533" cy="3511854"/>
          </a:xfrm>
          <a:prstGeom prst="rect">
            <a:avLst/>
          </a:prstGeom>
        </p:spPr>
      </p:pic>
      <p:sp>
        <p:nvSpPr>
          <p:cNvPr id="34" name="Rectangle 33">
            <a:extLst>
              <a:ext uri="{FF2B5EF4-FFF2-40B4-BE49-F238E27FC236}">
                <a16:creationId xmlns:a16="http://schemas.microsoft.com/office/drawing/2014/main" id="{5014FF2D-4863-43AA-82A7-958E9F7439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836574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4DCF8-AECD-0C78-CBA2-84DEDE8F6E10}"/>
              </a:ext>
            </a:extLst>
          </p:cNvPr>
          <p:cNvSpPr>
            <a:spLocks noGrp="1"/>
          </p:cNvSpPr>
          <p:nvPr>
            <p:ph type="title"/>
          </p:nvPr>
        </p:nvSpPr>
        <p:spPr/>
        <p:txBody>
          <a:bodyPr/>
          <a:lstStyle/>
          <a:p>
            <a:r>
              <a:rPr lang="en-US" dirty="0"/>
              <a:t>Intro:</a:t>
            </a:r>
          </a:p>
        </p:txBody>
      </p:sp>
      <p:sp>
        <p:nvSpPr>
          <p:cNvPr id="3" name="Content Placeholder 2">
            <a:extLst>
              <a:ext uri="{FF2B5EF4-FFF2-40B4-BE49-F238E27FC236}">
                <a16:creationId xmlns:a16="http://schemas.microsoft.com/office/drawing/2014/main" id="{BFDF9F62-0BCB-E507-131B-669ECCF899A3}"/>
              </a:ext>
            </a:extLst>
          </p:cNvPr>
          <p:cNvSpPr>
            <a:spLocks noGrp="1"/>
          </p:cNvSpPr>
          <p:nvPr>
            <p:ph idx="1"/>
          </p:nvPr>
        </p:nvSpPr>
        <p:spPr>
          <a:xfrm>
            <a:off x="1154954" y="2895600"/>
            <a:ext cx="9760696" cy="3600450"/>
          </a:xfrm>
        </p:spPr>
        <p:txBody>
          <a:bodyPr>
            <a:normAutofit/>
          </a:bodyPr>
          <a:lstStyle/>
          <a:p>
            <a:pPr>
              <a:lnSpc>
                <a:spcPct val="200000"/>
              </a:lnSpc>
            </a:pPr>
            <a:r>
              <a:rPr lang="en-US" dirty="0"/>
              <a:t>An examination of NFTs in the current Fintech world.</a:t>
            </a:r>
          </a:p>
          <a:p>
            <a:pPr>
              <a:lnSpc>
                <a:spcPct val="200000"/>
              </a:lnSpc>
            </a:pPr>
            <a:r>
              <a:rPr lang="en-US" dirty="0"/>
              <a:t>Technology used to develop our NFT Market token development.</a:t>
            </a:r>
          </a:p>
          <a:p>
            <a:pPr>
              <a:lnSpc>
                <a:spcPct val="200000"/>
              </a:lnSpc>
            </a:pPr>
            <a:r>
              <a:rPr lang="en-US" dirty="0"/>
              <a:t>Technology used to test our code.</a:t>
            </a:r>
          </a:p>
          <a:p>
            <a:pPr>
              <a:lnSpc>
                <a:spcPct val="200000"/>
              </a:lnSpc>
            </a:pPr>
            <a:r>
              <a:rPr lang="en-US" dirty="0"/>
              <a:t>An exploration of our NFT Market token.</a:t>
            </a:r>
          </a:p>
          <a:p>
            <a:pPr>
              <a:lnSpc>
                <a:spcPct val="200000"/>
              </a:lnSpc>
            </a:pPr>
            <a:r>
              <a:rPr lang="en-US" dirty="0"/>
              <a:t>Results and conclusions</a:t>
            </a:r>
          </a:p>
          <a:p>
            <a:pPr marL="0" indent="0">
              <a:lnSpc>
                <a:spcPct val="150000"/>
              </a:lnSpc>
              <a:buNone/>
            </a:pPr>
            <a:endParaRPr lang="en-US" dirty="0"/>
          </a:p>
          <a:p>
            <a:pPr>
              <a:lnSpc>
                <a:spcPct val="150000"/>
              </a:lnSpc>
            </a:pPr>
            <a:endParaRPr lang="en-US" dirty="0"/>
          </a:p>
          <a:p>
            <a:pPr>
              <a:lnSpc>
                <a:spcPct val="150000"/>
              </a:lnSpc>
            </a:pPr>
            <a:endParaRPr lang="en-US" dirty="0"/>
          </a:p>
          <a:p>
            <a:pPr>
              <a:lnSpc>
                <a:spcPct val="150000"/>
              </a:lnSpc>
            </a:pPr>
            <a:endParaRPr lang="en-US" dirty="0"/>
          </a:p>
        </p:txBody>
      </p:sp>
    </p:spTree>
    <p:extLst>
      <p:ext uri="{BB962C8B-B14F-4D97-AF65-F5344CB8AC3E}">
        <p14:creationId xmlns:p14="http://schemas.microsoft.com/office/powerpoint/2010/main" val="970190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4DCF8-AECD-0C78-CBA2-84DEDE8F6E10}"/>
              </a:ext>
            </a:extLst>
          </p:cNvPr>
          <p:cNvSpPr>
            <a:spLocks noGrp="1"/>
          </p:cNvSpPr>
          <p:nvPr>
            <p:ph type="title"/>
          </p:nvPr>
        </p:nvSpPr>
        <p:spPr/>
        <p:txBody>
          <a:bodyPr/>
          <a:lstStyle/>
          <a:p>
            <a:r>
              <a:rPr lang="en-US" dirty="0"/>
              <a:t>NFTs in Fintech</a:t>
            </a:r>
          </a:p>
        </p:txBody>
      </p:sp>
      <p:sp>
        <p:nvSpPr>
          <p:cNvPr id="3" name="Content Placeholder 2">
            <a:extLst>
              <a:ext uri="{FF2B5EF4-FFF2-40B4-BE49-F238E27FC236}">
                <a16:creationId xmlns:a16="http://schemas.microsoft.com/office/drawing/2014/main" id="{BFDF9F62-0BCB-E507-131B-669ECCF899A3}"/>
              </a:ext>
            </a:extLst>
          </p:cNvPr>
          <p:cNvSpPr>
            <a:spLocks noGrp="1"/>
          </p:cNvSpPr>
          <p:nvPr>
            <p:ph idx="1"/>
          </p:nvPr>
        </p:nvSpPr>
        <p:spPr>
          <a:xfrm>
            <a:off x="1154954" y="2603500"/>
            <a:ext cx="8825659" cy="3892550"/>
          </a:xfrm>
        </p:spPr>
        <p:txBody>
          <a:bodyPr>
            <a:normAutofit lnSpcReduction="10000"/>
          </a:bodyPr>
          <a:lstStyle/>
          <a:p>
            <a:pPr>
              <a:lnSpc>
                <a:spcPct val="150000"/>
              </a:lnSpc>
            </a:pPr>
            <a:r>
              <a:rPr lang="en-US" dirty="0"/>
              <a:t>It is no surprise that In the world of Financial Technology (Fintech) new tech is developed to improve and automate the delivery and use of financial services. With it comes new development of currency, cryptocurrency, designed to act as money a form of payment removing the need for third-party involvement. </a:t>
            </a:r>
          </a:p>
          <a:p>
            <a:pPr>
              <a:lnSpc>
                <a:spcPct val="150000"/>
              </a:lnSpc>
            </a:pPr>
            <a:r>
              <a:rPr lang="en-US" dirty="0"/>
              <a:t>The popularity of non-fungible tokens (NFTs) has skyrocketed since 2017 and evolved into one of the most favored concepts in the blockchain ecosystem.</a:t>
            </a:r>
          </a:p>
          <a:p>
            <a:pPr>
              <a:lnSpc>
                <a:spcPct val="150000"/>
              </a:lnSpc>
            </a:pPr>
            <a:r>
              <a:rPr lang="en-US" dirty="0"/>
              <a:t>In 2020 the NFT market achieved a sensational value worth of $2.5 billion.</a:t>
            </a:r>
          </a:p>
        </p:txBody>
      </p:sp>
    </p:spTree>
    <p:extLst>
      <p:ext uri="{BB962C8B-B14F-4D97-AF65-F5344CB8AC3E}">
        <p14:creationId xmlns:p14="http://schemas.microsoft.com/office/powerpoint/2010/main" val="4250746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4" name="Group 123">
            <a:extLst>
              <a:ext uri="{FF2B5EF4-FFF2-40B4-BE49-F238E27FC236}">
                <a16:creationId xmlns:a16="http://schemas.microsoft.com/office/drawing/2014/main" id="{1DD029FC-684F-483A-A8BD-1F092BFFB7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125" name="Rectangle 124">
              <a:extLst>
                <a:ext uri="{FF2B5EF4-FFF2-40B4-BE49-F238E27FC236}">
                  <a16:creationId xmlns:a16="http://schemas.microsoft.com/office/drawing/2014/main" id="{EF3C96DD-C9B2-4B53-AEC5-8CB276D3C7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6" name="Oval 125">
              <a:extLst>
                <a:ext uri="{FF2B5EF4-FFF2-40B4-BE49-F238E27FC236}">
                  <a16:creationId xmlns:a16="http://schemas.microsoft.com/office/drawing/2014/main" id="{662F19CA-71D7-45F5-9123-CA712C528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7" name="Oval 126">
              <a:extLst>
                <a:ext uri="{FF2B5EF4-FFF2-40B4-BE49-F238E27FC236}">
                  <a16:creationId xmlns:a16="http://schemas.microsoft.com/office/drawing/2014/main" id="{3886C2A0-05BA-4243-B351-00C64563A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8" name="Oval 127">
              <a:extLst>
                <a:ext uri="{FF2B5EF4-FFF2-40B4-BE49-F238E27FC236}">
                  <a16:creationId xmlns:a16="http://schemas.microsoft.com/office/drawing/2014/main" id="{CC87CEB4-8F81-455D-A076-159940550D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9" name="Oval 128">
              <a:extLst>
                <a:ext uri="{FF2B5EF4-FFF2-40B4-BE49-F238E27FC236}">
                  <a16:creationId xmlns:a16="http://schemas.microsoft.com/office/drawing/2014/main" id="{BC9FC7F0-1AE4-4459-B8F2-219D7598B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0" name="Oval 129">
              <a:extLst>
                <a:ext uri="{FF2B5EF4-FFF2-40B4-BE49-F238E27FC236}">
                  <a16:creationId xmlns:a16="http://schemas.microsoft.com/office/drawing/2014/main" id="{DD48B9DA-44B2-4334-96CF-D089EFEC9A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1" name="Freeform 5">
              <a:extLst>
                <a:ext uri="{FF2B5EF4-FFF2-40B4-BE49-F238E27FC236}">
                  <a16:creationId xmlns:a16="http://schemas.microsoft.com/office/drawing/2014/main" id="{79089964-B99F-487E-840E-FD3D7E88CC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2" name="Freeform 5">
              <a:extLst>
                <a:ext uri="{FF2B5EF4-FFF2-40B4-BE49-F238E27FC236}">
                  <a16:creationId xmlns:a16="http://schemas.microsoft.com/office/drawing/2014/main" id="{EC4611E9-9EAD-44EF-967C-9F3F3066D0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33" name="Freeform 5">
              <a:extLst>
                <a:ext uri="{FF2B5EF4-FFF2-40B4-BE49-F238E27FC236}">
                  <a16:creationId xmlns:a16="http://schemas.microsoft.com/office/drawing/2014/main" id="{5916A076-E219-44E3-8EB5-1C04EFCD17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5" name="Rectangle 134">
            <a:extLst>
              <a:ext uri="{FF2B5EF4-FFF2-40B4-BE49-F238E27FC236}">
                <a16:creationId xmlns:a16="http://schemas.microsoft.com/office/drawing/2014/main" id="{D764F0A0-D07C-4159-9427-D25058257D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137" name="Group 136">
            <a:extLst>
              <a:ext uri="{FF2B5EF4-FFF2-40B4-BE49-F238E27FC236}">
                <a16:creationId xmlns:a16="http://schemas.microsoft.com/office/drawing/2014/main" id="{353BC003-D6B7-4BF0-937D-4A015F6DEB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9027"/>
            <a:ext cx="12192000" cy="6867027"/>
            <a:chOff x="0" y="-2373"/>
            <a:chExt cx="12192000" cy="6867027"/>
          </a:xfrm>
        </p:grpSpPr>
        <p:sp>
          <p:nvSpPr>
            <p:cNvPr id="138" name="Rectangle 137">
              <a:extLst>
                <a:ext uri="{FF2B5EF4-FFF2-40B4-BE49-F238E27FC236}">
                  <a16:creationId xmlns:a16="http://schemas.microsoft.com/office/drawing/2014/main" id="{4903268C-2C5A-4507-9244-86102327B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9" name="Oval 138">
              <a:extLst>
                <a:ext uri="{FF2B5EF4-FFF2-40B4-BE49-F238E27FC236}">
                  <a16:creationId xmlns:a16="http://schemas.microsoft.com/office/drawing/2014/main" id="{539F7113-C588-46FB-ADDE-55CEC5981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0" name="Oval 139">
              <a:extLst>
                <a:ext uri="{FF2B5EF4-FFF2-40B4-BE49-F238E27FC236}">
                  <a16:creationId xmlns:a16="http://schemas.microsoft.com/office/drawing/2014/main" id="{B6481A55-E6DE-4B8B-9847-0230D12F7E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1" name="Oval 140">
              <a:extLst>
                <a:ext uri="{FF2B5EF4-FFF2-40B4-BE49-F238E27FC236}">
                  <a16:creationId xmlns:a16="http://schemas.microsoft.com/office/drawing/2014/main" id="{052FD8DB-2F6F-462A-9BF4-1E26C9332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2" name="Oval 141">
              <a:extLst>
                <a:ext uri="{FF2B5EF4-FFF2-40B4-BE49-F238E27FC236}">
                  <a16:creationId xmlns:a16="http://schemas.microsoft.com/office/drawing/2014/main" id="{BE52543D-8290-40DE-990A-27CC1992A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3" name="Oval 142">
              <a:extLst>
                <a:ext uri="{FF2B5EF4-FFF2-40B4-BE49-F238E27FC236}">
                  <a16:creationId xmlns:a16="http://schemas.microsoft.com/office/drawing/2014/main" id="{8ECC693B-FBF3-45DD-849C-AC1B1B290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4" name="Rectangle 143">
              <a:extLst>
                <a:ext uri="{FF2B5EF4-FFF2-40B4-BE49-F238E27FC236}">
                  <a16:creationId xmlns:a16="http://schemas.microsoft.com/office/drawing/2014/main" id="{56515BC8-A1CA-4EB4-81D8-6A891458F7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94608" y="402165"/>
              <a:ext cx="6574058"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5" name="Freeform 5">
              <a:extLst>
                <a:ext uri="{FF2B5EF4-FFF2-40B4-BE49-F238E27FC236}">
                  <a16:creationId xmlns:a16="http://schemas.microsoft.com/office/drawing/2014/main" id="{ED9E2ADE-2C74-4E7D-8701-6AE23ABD4D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6" name="Freeform 5">
              <a:extLst>
                <a:ext uri="{FF2B5EF4-FFF2-40B4-BE49-F238E27FC236}">
                  <a16:creationId xmlns:a16="http://schemas.microsoft.com/office/drawing/2014/main" id="{B7EBD6DC-7188-4268-9886-6535F41A6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47" name="Freeform 5">
              <a:extLst>
                <a:ext uri="{FF2B5EF4-FFF2-40B4-BE49-F238E27FC236}">
                  <a16:creationId xmlns:a16="http://schemas.microsoft.com/office/drawing/2014/main" id="{493CCA32-0C37-4525-8FFC-D62C5EEFBE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pic>
        <p:nvPicPr>
          <p:cNvPr id="10" name="Picture 9" descr="Graphical user interface, text, application&#10;&#10;Description automatically generated">
            <a:extLst>
              <a:ext uri="{FF2B5EF4-FFF2-40B4-BE49-F238E27FC236}">
                <a16:creationId xmlns:a16="http://schemas.microsoft.com/office/drawing/2014/main" id="{D0538CDA-5882-1735-E4F6-A1F8AEFD0996}"/>
              </a:ext>
            </a:extLst>
          </p:cNvPr>
          <p:cNvPicPr>
            <a:picLocks noChangeAspect="1"/>
          </p:cNvPicPr>
          <p:nvPr/>
        </p:nvPicPr>
        <p:blipFill>
          <a:blip r:embed="rId3"/>
          <a:stretch>
            <a:fillRect/>
          </a:stretch>
        </p:blipFill>
        <p:spPr>
          <a:xfrm>
            <a:off x="4854355" y="2266536"/>
            <a:ext cx="6731785" cy="2153152"/>
          </a:xfrm>
          <a:prstGeom prst="rect">
            <a:avLst/>
          </a:prstGeom>
        </p:spPr>
      </p:pic>
      <p:sp>
        <p:nvSpPr>
          <p:cNvPr id="149" name="Rectangle 148">
            <a:extLst>
              <a:ext uri="{FF2B5EF4-FFF2-40B4-BE49-F238E27FC236}">
                <a16:creationId xmlns:a16="http://schemas.microsoft.com/office/drawing/2014/main" id="{5014FF2D-4863-43AA-82A7-958E9F7439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29" name="TextBox 24">
            <a:extLst>
              <a:ext uri="{FF2B5EF4-FFF2-40B4-BE49-F238E27FC236}">
                <a16:creationId xmlns:a16="http://schemas.microsoft.com/office/drawing/2014/main" id="{A829B919-3AF7-2E94-0DFB-A6B4F959D988}"/>
              </a:ext>
            </a:extLst>
          </p:cNvPr>
          <p:cNvGraphicFramePr/>
          <p:nvPr>
            <p:extLst>
              <p:ext uri="{D42A27DB-BD31-4B8C-83A1-F6EECF244321}">
                <p14:modId xmlns:p14="http://schemas.microsoft.com/office/powerpoint/2010/main" val="824006980"/>
              </p:ext>
            </p:extLst>
          </p:nvPr>
        </p:nvGraphicFramePr>
        <p:xfrm>
          <a:off x="1154955" y="985838"/>
          <a:ext cx="3133726" cy="50339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2" name="Title 1">
            <a:extLst>
              <a:ext uri="{FF2B5EF4-FFF2-40B4-BE49-F238E27FC236}">
                <a16:creationId xmlns:a16="http://schemas.microsoft.com/office/drawing/2014/main" id="{713A45A7-77E4-9D3E-81E2-B9A4031B010D}"/>
              </a:ext>
            </a:extLst>
          </p:cNvPr>
          <p:cNvSpPr>
            <a:spLocks noGrp="1"/>
          </p:cNvSpPr>
          <p:nvPr>
            <p:ph type="title"/>
          </p:nvPr>
        </p:nvSpPr>
        <p:spPr>
          <a:xfrm>
            <a:off x="5055391" y="1203106"/>
            <a:ext cx="5888042" cy="706964"/>
          </a:xfrm>
        </p:spPr>
        <p:txBody>
          <a:bodyPr>
            <a:normAutofit fontScale="90000"/>
          </a:bodyPr>
          <a:lstStyle/>
          <a:p>
            <a:r>
              <a:rPr lang="en-US" dirty="0">
                <a:solidFill>
                  <a:schemeClr val="tx1"/>
                </a:solidFill>
              </a:rPr>
              <a:t>Technology used: Remix IDE</a:t>
            </a:r>
          </a:p>
        </p:txBody>
      </p:sp>
    </p:spTree>
    <p:extLst>
      <p:ext uri="{BB962C8B-B14F-4D97-AF65-F5344CB8AC3E}">
        <p14:creationId xmlns:p14="http://schemas.microsoft.com/office/powerpoint/2010/main" val="23377724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126CD6DF-E40F-4D39-BA46-5D099AC4C8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developToken_&amp;_tokenURI.mov" descr="developToken_&amp;_tokenURI.mov">
            <a:hlinkClick r:id="" action="ppaction://media"/>
            <a:extLst>
              <a:ext uri="{FF2B5EF4-FFF2-40B4-BE49-F238E27FC236}">
                <a16:creationId xmlns:a16="http://schemas.microsoft.com/office/drawing/2014/main" id="{8BD95E5C-32CA-D792-24A0-B2654C40BE5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14550" y="150212"/>
            <a:ext cx="7672388" cy="4660975"/>
          </a:xfrm>
          <a:prstGeom prst="rect">
            <a:avLst/>
          </a:prstGeom>
        </p:spPr>
      </p:pic>
      <p:sp>
        <p:nvSpPr>
          <p:cNvPr id="9" name="Freeform: Shape 8">
            <a:extLst>
              <a:ext uri="{FF2B5EF4-FFF2-40B4-BE49-F238E27FC236}">
                <a16:creationId xmlns:a16="http://schemas.microsoft.com/office/drawing/2014/main" id="{E848A24A-E17D-464F-99FB-EF7B8EC07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4928325"/>
            <a:ext cx="10905067" cy="1286209"/>
          </a:xfrm>
          <a:custGeom>
            <a:avLst/>
            <a:gdLst>
              <a:gd name="connsiteX0" fmla="*/ 5080191 w 10905067"/>
              <a:gd name="connsiteY0" fmla="*/ 0 h 1286209"/>
              <a:gd name="connsiteX1" fmla="*/ 5315140 w 10905067"/>
              <a:gd name="connsiteY1" fmla="*/ 1588 h 1286209"/>
              <a:gd name="connsiteX2" fmla="*/ 5546915 w 10905067"/>
              <a:gd name="connsiteY2" fmla="*/ 1588 h 1286209"/>
              <a:gd name="connsiteX3" fmla="*/ 5777103 w 10905067"/>
              <a:gd name="connsiteY3" fmla="*/ 4763 h 1286209"/>
              <a:gd name="connsiteX4" fmla="*/ 6002528 w 10905067"/>
              <a:gd name="connsiteY4" fmla="*/ 9525 h 1286209"/>
              <a:gd name="connsiteX5" fmla="*/ 6226365 w 10905067"/>
              <a:gd name="connsiteY5" fmla="*/ 14288 h 1286209"/>
              <a:gd name="connsiteX6" fmla="*/ 6445440 w 10905067"/>
              <a:gd name="connsiteY6" fmla="*/ 19050 h 1286209"/>
              <a:gd name="connsiteX7" fmla="*/ 6662928 w 10905067"/>
              <a:gd name="connsiteY7" fmla="*/ 26988 h 1286209"/>
              <a:gd name="connsiteX8" fmla="*/ 6877240 w 10905067"/>
              <a:gd name="connsiteY8" fmla="*/ 34925 h 1286209"/>
              <a:gd name="connsiteX9" fmla="*/ 7086790 w 10905067"/>
              <a:gd name="connsiteY9" fmla="*/ 42863 h 1286209"/>
              <a:gd name="connsiteX10" fmla="*/ 7496365 w 10905067"/>
              <a:gd name="connsiteY10" fmla="*/ 63500 h 1286209"/>
              <a:gd name="connsiteX11" fmla="*/ 7888478 w 10905067"/>
              <a:gd name="connsiteY11" fmla="*/ 85725 h 1286209"/>
              <a:gd name="connsiteX12" fmla="*/ 8264715 w 10905067"/>
              <a:gd name="connsiteY12" fmla="*/ 109538 h 1286209"/>
              <a:gd name="connsiteX13" fmla="*/ 8621902 w 10905067"/>
              <a:gd name="connsiteY13" fmla="*/ 134938 h 1286209"/>
              <a:gd name="connsiteX14" fmla="*/ 8961628 w 10905067"/>
              <a:gd name="connsiteY14" fmla="*/ 161925 h 1286209"/>
              <a:gd name="connsiteX15" fmla="*/ 9277540 w 10905067"/>
              <a:gd name="connsiteY15" fmla="*/ 190500 h 1286209"/>
              <a:gd name="connsiteX16" fmla="*/ 9574402 w 10905067"/>
              <a:gd name="connsiteY16" fmla="*/ 219075 h 1286209"/>
              <a:gd name="connsiteX17" fmla="*/ 9847452 w 10905067"/>
              <a:gd name="connsiteY17" fmla="*/ 247650 h 1286209"/>
              <a:gd name="connsiteX18" fmla="*/ 10098278 w 10905067"/>
              <a:gd name="connsiteY18" fmla="*/ 274638 h 1286209"/>
              <a:gd name="connsiteX19" fmla="*/ 10320528 w 10905067"/>
              <a:gd name="connsiteY19" fmla="*/ 300038 h 1286209"/>
              <a:gd name="connsiteX20" fmla="*/ 10520552 w 10905067"/>
              <a:gd name="connsiteY20" fmla="*/ 323850 h 1286209"/>
              <a:gd name="connsiteX21" fmla="*/ 10690415 w 10905067"/>
              <a:gd name="connsiteY21" fmla="*/ 344488 h 1286209"/>
              <a:gd name="connsiteX22" fmla="*/ 10831702 w 10905067"/>
              <a:gd name="connsiteY22" fmla="*/ 363538 h 1286209"/>
              <a:gd name="connsiteX23" fmla="*/ 10905067 w 10905067"/>
              <a:gd name="connsiteY23" fmla="*/ 373678 h 1286209"/>
              <a:gd name="connsiteX24" fmla="*/ 10905067 w 10905067"/>
              <a:gd name="connsiteY24" fmla="*/ 1286209 h 1286209"/>
              <a:gd name="connsiteX25" fmla="*/ 0 w 10905067"/>
              <a:gd name="connsiteY25" fmla="*/ 1286209 h 1286209"/>
              <a:gd name="connsiteX26" fmla="*/ 0 w 10905067"/>
              <a:gd name="connsiteY26" fmla="*/ 369898 h 1286209"/>
              <a:gd name="connsiteX27" fmla="*/ 71628 w 10905067"/>
              <a:gd name="connsiteY27" fmla="*/ 358775 h 1286209"/>
              <a:gd name="connsiteX28" fmla="*/ 327215 w 10905067"/>
              <a:gd name="connsiteY28" fmla="*/ 320675 h 1286209"/>
              <a:gd name="connsiteX29" fmla="*/ 582802 w 10905067"/>
              <a:gd name="connsiteY29" fmla="*/ 284163 h 1286209"/>
              <a:gd name="connsiteX30" fmla="*/ 839978 w 10905067"/>
              <a:gd name="connsiteY30" fmla="*/ 252413 h 1286209"/>
              <a:gd name="connsiteX31" fmla="*/ 1095565 w 10905067"/>
              <a:gd name="connsiteY31" fmla="*/ 220663 h 1286209"/>
              <a:gd name="connsiteX32" fmla="*/ 1352740 w 10905067"/>
              <a:gd name="connsiteY32" fmla="*/ 190500 h 1286209"/>
              <a:gd name="connsiteX33" fmla="*/ 1606740 w 10905067"/>
              <a:gd name="connsiteY33" fmla="*/ 165100 h 1286209"/>
              <a:gd name="connsiteX34" fmla="*/ 1863915 w 10905067"/>
              <a:gd name="connsiteY34" fmla="*/ 141288 h 1286209"/>
              <a:gd name="connsiteX35" fmla="*/ 2119502 w 10905067"/>
              <a:gd name="connsiteY35" fmla="*/ 119063 h 1286209"/>
              <a:gd name="connsiteX36" fmla="*/ 2371915 w 10905067"/>
              <a:gd name="connsiteY36" fmla="*/ 100013 h 1286209"/>
              <a:gd name="connsiteX37" fmla="*/ 2625915 w 10905067"/>
              <a:gd name="connsiteY37" fmla="*/ 80963 h 1286209"/>
              <a:gd name="connsiteX38" fmla="*/ 2878328 w 10905067"/>
              <a:gd name="connsiteY38" fmla="*/ 65088 h 1286209"/>
              <a:gd name="connsiteX39" fmla="*/ 3129153 w 10905067"/>
              <a:gd name="connsiteY39" fmla="*/ 52388 h 1286209"/>
              <a:gd name="connsiteX40" fmla="*/ 3379978 w 10905067"/>
              <a:gd name="connsiteY40" fmla="*/ 39688 h 1286209"/>
              <a:gd name="connsiteX41" fmla="*/ 3627628 w 10905067"/>
              <a:gd name="connsiteY41" fmla="*/ 28575 h 1286209"/>
              <a:gd name="connsiteX42" fmla="*/ 3873690 w 10905067"/>
              <a:gd name="connsiteY42" fmla="*/ 20638 h 1286209"/>
              <a:gd name="connsiteX43" fmla="*/ 4119754 w 10905067"/>
              <a:gd name="connsiteY43" fmla="*/ 14288 h 1286209"/>
              <a:gd name="connsiteX44" fmla="*/ 4362640 w 10905067"/>
              <a:gd name="connsiteY44" fmla="*/ 7938 h 1286209"/>
              <a:gd name="connsiteX45" fmla="*/ 4603941 w 10905067"/>
              <a:gd name="connsiteY45" fmla="*/ 4763 h 1286209"/>
              <a:gd name="connsiteX46" fmla="*/ 4843653 w 10905067"/>
              <a:gd name="connsiteY46" fmla="*/ 1588 h 128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0905067" h="1286209">
                <a:moveTo>
                  <a:pt x="5080191" y="0"/>
                </a:moveTo>
                <a:lnTo>
                  <a:pt x="5315140" y="1588"/>
                </a:lnTo>
                <a:lnTo>
                  <a:pt x="5546915" y="1588"/>
                </a:lnTo>
                <a:lnTo>
                  <a:pt x="5777103" y="4763"/>
                </a:lnTo>
                <a:lnTo>
                  <a:pt x="6002528" y="9525"/>
                </a:lnTo>
                <a:lnTo>
                  <a:pt x="6226365" y="14288"/>
                </a:lnTo>
                <a:lnTo>
                  <a:pt x="6445440" y="19050"/>
                </a:lnTo>
                <a:lnTo>
                  <a:pt x="6662928" y="26988"/>
                </a:lnTo>
                <a:lnTo>
                  <a:pt x="6877240" y="34925"/>
                </a:lnTo>
                <a:lnTo>
                  <a:pt x="7086790" y="42863"/>
                </a:lnTo>
                <a:lnTo>
                  <a:pt x="7496365" y="63500"/>
                </a:lnTo>
                <a:lnTo>
                  <a:pt x="7888478" y="85725"/>
                </a:lnTo>
                <a:lnTo>
                  <a:pt x="8264715" y="109538"/>
                </a:lnTo>
                <a:lnTo>
                  <a:pt x="8621902" y="134938"/>
                </a:lnTo>
                <a:lnTo>
                  <a:pt x="8961628" y="161925"/>
                </a:lnTo>
                <a:lnTo>
                  <a:pt x="9277540" y="190500"/>
                </a:lnTo>
                <a:lnTo>
                  <a:pt x="9574402" y="219075"/>
                </a:lnTo>
                <a:lnTo>
                  <a:pt x="9847452" y="247650"/>
                </a:lnTo>
                <a:lnTo>
                  <a:pt x="10098278" y="274638"/>
                </a:lnTo>
                <a:lnTo>
                  <a:pt x="10320528" y="300038"/>
                </a:lnTo>
                <a:lnTo>
                  <a:pt x="10520552" y="323850"/>
                </a:lnTo>
                <a:lnTo>
                  <a:pt x="10690415" y="344488"/>
                </a:lnTo>
                <a:lnTo>
                  <a:pt x="10831702" y="363538"/>
                </a:lnTo>
                <a:lnTo>
                  <a:pt x="10905067" y="373678"/>
                </a:lnTo>
                <a:lnTo>
                  <a:pt x="10905067" y="1286209"/>
                </a:lnTo>
                <a:lnTo>
                  <a:pt x="0" y="1286209"/>
                </a:lnTo>
                <a:lnTo>
                  <a:pt x="0" y="369898"/>
                </a:lnTo>
                <a:lnTo>
                  <a:pt x="71628" y="358775"/>
                </a:lnTo>
                <a:lnTo>
                  <a:pt x="327215" y="320675"/>
                </a:lnTo>
                <a:lnTo>
                  <a:pt x="582802" y="284163"/>
                </a:lnTo>
                <a:lnTo>
                  <a:pt x="839978" y="252413"/>
                </a:lnTo>
                <a:lnTo>
                  <a:pt x="1095565" y="220663"/>
                </a:lnTo>
                <a:lnTo>
                  <a:pt x="1352740" y="190500"/>
                </a:lnTo>
                <a:lnTo>
                  <a:pt x="1606740" y="165100"/>
                </a:lnTo>
                <a:lnTo>
                  <a:pt x="1863915" y="141288"/>
                </a:lnTo>
                <a:lnTo>
                  <a:pt x="2119502" y="119063"/>
                </a:lnTo>
                <a:lnTo>
                  <a:pt x="2371915" y="100013"/>
                </a:lnTo>
                <a:lnTo>
                  <a:pt x="2625915" y="80963"/>
                </a:lnTo>
                <a:lnTo>
                  <a:pt x="2878328" y="65088"/>
                </a:lnTo>
                <a:lnTo>
                  <a:pt x="3129153" y="52388"/>
                </a:lnTo>
                <a:lnTo>
                  <a:pt x="3379978" y="39688"/>
                </a:lnTo>
                <a:lnTo>
                  <a:pt x="3627628" y="28575"/>
                </a:lnTo>
                <a:lnTo>
                  <a:pt x="3873690" y="20638"/>
                </a:lnTo>
                <a:lnTo>
                  <a:pt x="4119754" y="14288"/>
                </a:lnTo>
                <a:lnTo>
                  <a:pt x="4362640" y="7938"/>
                </a:lnTo>
                <a:lnTo>
                  <a:pt x="4603941" y="4763"/>
                </a:lnTo>
                <a:lnTo>
                  <a:pt x="4843653" y="1588"/>
                </a:lnTo>
                <a:close/>
              </a:path>
            </a:pathLst>
          </a:custGeom>
          <a:ln>
            <a:noFill/>
          </a:ln>
        </p:spPr>
        <p:style>
          <a:lnRef idx="2">
            <a:schemeClr val="accent1">
              <a:shade val="50000"/>
            </a:schemeClr>
          </a:lnRef>
          <a:fillRef idx="1002">
            <a:schemeClr val="dk2"/>
          </a:fillRef>
          <a:effectRef idx="0">
            <a:schemeClr val="accent1"/>
          </a:effectRef>
          <a:fontRef idx="minor">
            <a:schemeClr val="lt1"/>
          </a:fontRef>
        </p:style>
        <p:txBody>
          <a:bodyPr wrap="square">
            <a:noAutofit/>
          </a:bodyPr>
          <a:lstStyle/>
          <a:p>
            <a:endParaRPr lang="en-US" dirty="0"/>
          </a:p>
        </p:txBody>
      </p:sp>
      <p:sp>
        <p:nvSpPr>
          <p:cNvPr id="11" name="Freeform: Shape 10">
            <a:extLst>
              <a:ext uri="{FF2B5EF4-FFF2-40B4-BE49-F238E27FC236}">
                <a16:creationId xmlns:a16="http://schemas.microsoft.com/office/drawing/2014/main" id="{CD3DDA28-7B69-422D-9888-25C7BC97B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0371525">
            <a:off x="264773" y="4915968"/>
            <a:ext cx="3039999" cy="440926"/>
          </a:xfrm>
          <a:custGeom>
            <a:avLst/>
            <a:gdLst>
              <a:gd name="connsiteX0" fmla="*/ 0 w 3039999"/>
              <a:gd name="connsiteY0" fmla="*/ 155844 h 440926"/>
              <a:gd name="connsiteX1" fmla="*/ 6524 w 3039999"/>
              <a:gd name="connsiteY1" fmla="*/ 156086 h 440926"/>
              <a:gd name="connsiteX2" fmla="*/ 98577 w 3039999"/>
              <a:gd name="connsiteY2" fmla="*/ 159586 h 440926"/>
              <a:gd name="connsiteX3" fmla="*/ 191951 w 3039999"/>
              <a:gd name="connsiteY3" fmla="*/ 162919 h 440926"/>
              <a:gd name="connsiteX4" fmla="*/ 285984 w 3039999"/>
              <a:gd name="connsiteY4" fmla="*/ 165003 h 440926"/>
              <a:gd name="connsiteX5" fmla="*/ 381667 w 3039999"/>
              <a:gd name="connsiteY5" fmla="*/ 167003 h 440926"/>
              <a:gd name="connsiteX6" fmla="*/ 478999 w 3039999"/>
              <a:gd name="connsiteY6" fmla="*/ 169086 h 440926"/>
              <a:gd name="connsiteX7" fmla="*/ 577652 w 3039999"/>
              <a:gd name="connsiteY7" fmla="*/ 170503 h 440926"/>
              <a:gd name="connsiteX8" fmla="*/ 677293 w 3039999"/>
              <a:gd name="connsiteY8" fmla="*/ 170503 h 440926"/>
              <a:gd name="connsiteX9" fmla="*/ 778255 w 3039999"/>
              <a:gd name="connsiteY9" fmla="*/ 171086 h 440926"/>
              <a:gd name="connsiteX10" fmla="*/ 880207 w 3039999"/>
              <a:gd name="connsiteY10" fmla="*/ 170503 h 440926"/>
              <a:gd name="connsiteX11" fmla="*/ 983149 w 3039999"/>
              <a:gd name="connsiteY11" fmla="*/ 169086 h 440926"/>
              <a:gd name="connsiteX12" fmla="*/ 1086420 w 3039999"/>
              <a:gd name="connsiteY12" fmla="*/ 167753 h 440926"/>
              <a:gd name="connsiteX13" fmla="*/ 1191011 w 3039999"/>
              <a:gd name="connsiteY13" fmla="*/ 165003 h 440926"/>
              <a:gd name="connsiteX14" fmla="*/ 1296922 w 3039999"/>
              <a:gd name="connsiteY14" fmla="*/ 162336 h 440926"/>
              <a:gd name="connsiteX15" fmla="*/ 1402173 w 3039999"/>
              <a:gd name="connsiteY15" fmla="*/ 158836 h 440926"/>
              <a:gd name="connsiteX16" fmla="*/ 1508744 w 3039999"/>
              <a:gd name="connsiteY16" fmla="*/ 154169 h 440926"/>
              <a:gd name="connsiteX17" fmla="*/ 1616635 w 3039999"/>
              <a:gd name="connsiteY17" fmla="*/ 148669 h 440926"/>
              <a:gd name="connsiteX18" fmla="*/ 1724525 w 3039999"/>
              <a:gd name="connsiteY18" fmla="*/ 143252 h 440926"/>
              <a:gd name="connsiteX19" fmla="*/ 1832416 w 3039999"/>
              <a:gd name="connsiteY19" fmla="*/ 136335 h 440926"/>
              <a:gd name="connsiteX20" fmla="*/ 1942286 w 3039999"/>
              <a:gd name="connsiteY20" fmla="*/ 128169 h 440926"/>
              <a:gd name="connsiteX21" fmla="*/ 2050177 w 3039999"/>
              <a:gd name="connsiteY21" fmla="*/ 120002 h 440926"/>
              <a:gd name="connsiteX22" fmla="*/ 2160047 w 3039999"/>
              <a:gd name="connsiteY22" fmla="*/ 110419 h 440926"/>
              <a:gd name="connsiteX23" fmla="*/ 2270907 w 3039999"/>
              <a:gd name="connsiteY23" fmla="*/ 100168 h 440926"/>
              <a:gd name="connsiteX24" fmla="*/ 2379788 w 3039999"/>
              <a:gd name="connsiteY24" fmla="*/ 89251 h 440926"/>
              <a:gd name="connsiteX25" fmla="*/ 2489988 w 3039999"/>
              <a:gd name="connsiteY25" fmla="*/ 76418 h 440926"/>
              <a:gd name="connsiteX26" fmla="*/ 2600188 w 3039999"/>
              <a:gd name="connsiteY26" fmla="*/ 62751 h 440926"/>
              <a:gd name="connsiteX27" fmla="*/ 2710388 w 3039999"/>
              <a:gd name="connsiteY27" fmla="*/ 49168 h 440926"/>
              <a:gd name="connsiteX28" fmla="*/ 2820258 w 3039999"/>
              <a:gd name="connsiteY28" fmla="*/ 33334 h 440926"/>
              <a:gd name="connsiteX29" fmla="*/ 2930129 w 3039999"/>
              <a:gd name="connsiteY29" fmla="*/ 17000 h 440926"/>
              <a:gd name="connsiteX30" fmla="*/ 3039999 w 3039999"/>
              <a:gd name="connsiteY30" fmla="*/ 0 h 440926"/>
              <a:gd name="connsiteX31" fmla="*/ 3026141 w 3039999"/>
              <a:gd name="connsiteY31" fmla="*/ 440924 h 440926"/>
              <a:gd name="connsiteX32" fmla="*/ 2677942 w 3039999"/>
              <a:gd name="connsiteY32" fmla="*/ 435925 h 440926"/>
              <a:gd name="connsiteX33" fmla="*/ 2643381 w 3039999"/>
              <a:gd name="connsiteY33" fmla="*/ 434739 h 440926"/>
              <a:gd name="connsiteX34" fmla="*/ 2673098 w 3039999"/>
              <a:gd name="connsiteY34" fmla="*/ 197552 h 440926"/>
              <a:gd name="connsiteX35" fmla="*/ 2600644 w 3039999"/>
              <a:gd name="connsiteY35" fmla="*/ 199684 h 440926"/>
              <a:gd name="connsiteX36" fmla="*/ 2342303 w 3039999"/>
              <a:gd name="connsiteY36" fmla="*/ 205715 h 440926"/>
              <a:gd name="connsiteX37" fmla="*/ 2084160 w 3039999"/>
              <a:gd name="connsiteY37" fmla="*/ 210171 h 440926"/>
              <a:gd name="connsiteX38" fmla="*/ 1825032 w 3039999"/>
              <a:gd name="connsiteY38" fmla="*/ 209703 h 440926"/>
              <a:gd name="connsiteX39" fmla="*/ 1567480 w 3039999"/>
              <a:gd name="connsiteY39" fmla="*/ 209433 h 440926"/>
              <a:gd name="connsiteX40" fmla="*/ 1308551 w 3039999"/>
              <a:gd name="connsiteY40" fmla="*/ 207391 h 440926"/>
              <a:gd name="connsiteX41" fmla="*/ 1053363 w 3039999"/>
              <a:gd name="connsiteY41" fmla="*/ 201018 h 440926"/>
              <a:gd name="connsiteX42" fmla="*/ 795223 w 3039999"/>
              <a:gd name="connsiteY42" fmla="*/ 192674 h 440926"/>
              <a:gd name="connsiteX43" fmla="*/ 538856 w 3039999"/>
              <a:gd name="connsiteY43" fmla="*/ 182954 h 440926"/>
              <a:gd name="connsiteX44" fmla="*/ 286033 w 3039999"/>
              <a:gd name="connsiteY44" fmla="*/ 170477 h 440926"/>
              <a:gd name="connsiteX45" fmla="*/ 31635 w 3039999"/>
              <a:gd name="connsiteY45" fmla="*/ 157803 h 440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3039999" h="440926">
                <a:moveTo>
                  <a:pt x="0" y="155844"/>
                </a:moveTo>
                <a:lnTo>
                  <a:pt x="6524" y="156086"/>
                </a:lnTo>
                <a:lnTo>
                  <a:pt x="98577" y="159586"/>
                </a:lnTo>
                <a:lnTo>
                  <a:pt x="191951" y="162919"/>
                </a:lnTo>
                <a:lnTo>
                  <a:pt x="285984" y="165003"/>
                </a:lnTo>
                <a:lnTo>
                  <a:pt x="381667" y="167003"/>
                </a:lnTo>
                <a:lnTo>
                  <a:pt x="478999" y="169086"/>
                </a:lnTo>
                <a:lnTo>
                  <a:pt x="577652" y="170503"/>
                </a:lnTo>
                <a:lnTo>
                  <a:pt x="677293" y="170503"/>
                </a:lnTo>
                <a:lnTo>
                  <a:pt x="778255" y="171086"/>
                </a:lnTo>
                <a:lnTo>
                  <a:pt x="880207" y="170503"/>
                </a:lnTo>
                <a:lnTo>
                  <a:pt x="983149" y="169086"/>
                </a:lnTo>
                <a:lnTo>
                  <a:pt x="1086420" y="167753"/>
                </a:lnTo>
                <a:lnTo>
                  <a:pt x="1191011" y="165003"/>
                </a:lnTo>
                <a:lnTo>
                  <a:pt x="1296922" y="162336"/>
                </a:lnTo>
                <a:lnTo>
                  <a:pt x="1402173" y="158836"/>
                </a:lnTo>
                <a:lnTo>
                  <a:pt x="1508744" y="154169"/>
                </a:lnTo>
                <a:lnTo>
                  <a:pt x="1616635" y="148669"/>
                </a:lnTo>
                <a:lnTo>
                  <a:pt x="1724525" y="143252"/>
                </a:lnTo>
                <a:lnTo>
                  <a:pt x="1832416" y="136335"/>
                </a:lnTo>
                <a:lnTo>
                  <a:pt x="1942286" y="128169"/>
                </a:lnTo>
                <a:lnTo>
                  <a:pt x="2050177" y="120002"/>
                </a:lnTo>
                <a:lnTo>
                  <a:pt x="2160047" y="110419"/>
                </a:lnTo>
                <a:lnTo>
                  <a:pt x="2270907" y="100168"/>
                </a:lnTo>
                <a:lnTo>
                  <a:pt x="2379788" y="89251"/>
                </a:lnTo>
                <a:lnTo>
                  <a:pt x="2489988" y="76418"/>
                </a:lnTo>
                <a:lnTo>
                  <a:pt x="2600188" y="62751"/>
                </a:lnTo>
                <a:lnTo>
                  <a:pt x="2710388" y="49168"/>
                </a:lnTo>
                <a:lnTo>
                  <a:pt x="2820258" y="33334"/>
                </a:lnTo>
                <a:lnTo>
                  <a:pt x="2930129" y="17000"/>
                </a:lnTo>
                <a:lnTo>
                  <a:pt x="3039999" y="0"/>
                </a:lnTo>
                <a:cubicBezTo>
                  <a:pt x="3029771" y="277755"/>
                  <a:pt x="3036370" y="163169"/>
                  <a:pt x="3026141" y="440924"/>
                </a:cubicBezTo>
                <a:cubicBezTo>
                  <a:pt x="2925757" y="440997"/>
                  <a:pt x="2808081" y="439255"/>
                  <a:pt x="2677942" y="435925"/>
                </a:cubicBezTo>
                <a:lnTo>
                  <a:pt x="2643381" y="434739"/>
                </a:lnTo>
                <a:lnTo>
                  <a:pt x="2673098" y="197552"/>
                </a:lnTo>
                <a:lnTo>
                  <a:pt x="2600644" y="199684"/>
                </a:lnTo>
                <a:lnTo>
                  <a:pt x="2342303" y="205715"/>
                </a:lnTo>
                <a:lnTo>
                  <a:pt x="2084160" y="210171"/>
                </a:lnTo>
                <a:lnTo>
                  <a:pt x="1825032" y="209703"/>
                </a:lnTo>
                <a:lnTo>
                  <a:pt x="1567480" y="209433"/>
                </a:lnTo>
                <a:lnTo>
                  <a:pt x="1308551" y="207391"/>
                </a:lnTo>
                <a:lnTo>
                  <a:pt x="1053363" y="201018"/>
                </a:lnTo>
                <a:lnTo>
                  <a:pt x="795223" y="192674"/>
                </a:lnTo>
                <a:lnTo>
                  <a:pt x="538856" y="182954"/>
                </a:lnTo>
                <a:lnTo>
                  <a:pt x="286033" y="170477"/>
                </a:lnTo>
                <a:lnTo>
                  <a:pt x="31635" y="157803"/>
                </a:lnTo>
                <a:close/>
              </a:path>
            </a:pathLst>
          </a:custGeom>
          <a:solidFill>
            <a:schemeClr val="bg1">
              <a:alpha val="20000"/>
            </a:schemeClr>
          </a:solidFill>
          <a:ln>
            <a:noFill/>
          </a:ln>
        </p:spPr>
        <p:txBody>
          <a:bodyPr wrap="square">
            <a:noAutofit/>
          </a:bodyPr>
          <a:lstStyle/>
          <a:p>
            <a:endParaRPr lang="en-US" dirty="0"/>
          </a:p>
        </p:txBody>
      </p:sp>
      <p:sp>
        <p:nvSpPr>
          <p:cNvPr id="3" name="Title 1">
            <a:extLst>
              <a:ext uri="{FF2B5EF4-FFF2-40B4-BE49-F238E27FC236}">
                <a16:creationId xmlns:a16="http://schemas.microsoft.com/office/drawing/2014/main" id="{92E12505-364F-0972-3FF5-9D618CFE1C58}"/>
              </a:ext>
            </a:extLst>
          </p:cNvPr>
          <p:cNvSpPr txBox="1">
            <a:spLocks/>
          </p:cNvSpPr>
          <p:nvPr/>
        </p:nvSpPr>
        <p:spPr>
          <a:xfrm>
            <a:off x="1426415" y="5390269"/>
            <a:ext cx="8761413" cy="706964"/>
          </a:xfrm>
          <a:prstGeom prst="rect">
            <a:avLst/>
          </a:prstGeom>
        </p:spPr>
        <p:txBody>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Development of Token and its URl</a:t>
            </a:r>
          </a:p>
        </p:txBody>
      </p:sp>
    </p:spTree>
    <p:extLst>
      <p:ext uri="{BB962C8B-B14F-4D97-AF65-F5344CB8AC3E}">
        <p14:creationId xmlns:p14="http://schemas.microsoft.com/office/powerpoint/2010/main" val="1329621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8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AA919-55D2-F0DB-7302-869009D17006}"/>
              </a:ext>
            </a:extLst>
          </p:cNvPr>
          <p:cNvSpPr>
            <a:spLocks noGrp="1"/>
          </p:cNvSpPr>
          <p:nvPr>
            <p:ph type="title"/>
          </p:nvPr>
        </p:nvSpPr>
        <p:spPr/>
        <p:txBody>
          <a:bodyPr/>
          <a:lstStyle/>
          <a:p>
            <a:r>
              <a:rPr lang="en-US" dirty="0"/>
              <a:t>Test NFT market contracts:</a:t>
            </a:r>
          </a:p>
        </p:txBody>
      </p:sp>
      <p:sp>
        <p:nvSpPr>
          <p:cNvPr id="3" name="Text Placeholder 2">
            <a:extLst>
              <a:ext uri="{FF2B5EF4-FFF2-40B4-BE49-F238E27FC236}">
                <a16:creationId xmlns:a16="http://schemas.microsoft.com/office/drawing/2014/main" id="{C9E0AD76-791D-8634-9050-D3255A5FF40F}"/>
              </a:ext>
            </a:extLst>
          </p:cNvPr>
          <p:cNvSpPr>
            <a:spLocks noGrp="1"/>
          </p:cNvSpPr>
          <p:nvPr>
            <p:ph type="body" idx="1"/>
          </p:nvPr>
        </p:nvSpPr>
        <p:spPr>
          <a:xfrm>
            <a:off x="569166" y="2145241"/>
            <a:ext cx="4825157" cy="576262"/>
          </a:xfrm>
        </p:spPr>
        <p:txBody>
          <a:bodyPr/>
          <a:lstStyle/>
          <a:p>
            <a:r>
              <a:rPr lang="en-US" dirty="0"/>
              <a:t>Hardhat Environment</a:t>
            </a:r>
          </a:p>
        </p:txBody>
      </p:sp>
      <p:pic>
        <p:nvPicPr>
          <p:cNvPr id="8" name="Content Placeholder 7" descr="Text&#10;&#10;Description automatically generated">
            <a:extLst>
              <a:ext uri="{FF2B5EF4-FFF2-40B4-BE49-F238E27FC236}">
                <a16:creationId xmlns:a16="http://schemas.microsoft.com/office/drawing/2014/main" id="{BB8C9FA6-DCA9-85CD-8F07-0418EE16E14B}"/>
              </a:ext>
            </a:extLst>
          </p:cNvPr>
          <p:cNvPicPr>
            <a:picLocks noGrp="1" noChangeAspect="1"/>
          </p:cNvPicPr>
          <p:nvPr>
            <p:ph sz="half" idx="2"/>
          </p:nvPr>
        </p:nvPicPr>
        <p:blipFill>
          <a:blip r:embed="rId2"/>
          <a:stretch>
            <a:fillRect/>
          </a:stretch>
        </p:blipFill>
        <p:spPr>
          <a:xfrm>
            <a:off x="610849" y="2843213"/>
            <a:ext cx="4321990" cy="3176587"/>
          </a:xfrm>
        </p:spPr>
      </p:pic>
      <p:sp>
        <p:nvSpPr>
          <p:cNvPr id="6" name="Content Placeholder 5">
            <a:extLst>
              <a:ext uri="{FF2B5EF4-FFF2-40B4-BE49-F238E27FC236}">
                <a16:creationId xmlns:a16="http://schemas.microsoft.com/office/drawing/2014/main" id="{7ADF56E6-7B85-7E51-7FD3-DE0571B1222C}"/>
              </a:ext>
            </a:extLst>
          </p:cNvPr>
          <p:cNvSpPr>
            <a:spLocks noGrp="1"/>
          </p:cNvSpPr>
          <p:nvPr>
            <p:ph sz="quarter" idx="4"/>
          </p:nvPr>
        </p:nvSpPr>
        <p:spPr>
          <a:xfrm>
            <a:off x="6437310" y="2721503"/>
            <a:ext cx="4825159" cy="3619501"/>
          </a:xfrm>
        </p:spPr>
        <p:txBody>
          <a:bodyPr/>
          <a:lstStyle/>
          <a:p>
            <a:r>
              <a:rPr lang="en-US" dirty="0"/>
              <a:t>Hardhat environment is used to test, compile, deploy and debug dapps based on the Ethereum blockchain.</a:t>
            </a:r>
          </a:p>
          <a:p>
            <a:r>
              <a:rPr lang="en-US" dirty="0"/>
              <a:t>Main issue was understanding Node.js to create the web-server and networked applications for our front-end application before deploying Hardhat.</a:t>
            </a:r>
          </a:p>
          <a:p>
            <a:r>
              <a:rPr lang="en-US" dirty="0"/>
              <a:t>But after many hours and trial and error we got it working. </a:t>
            </a:r>
          </a:p>
          <a:p>
            <a:endParaRPr lang="en-US" dirty="0"/>
          </a:p>
        </p:txBody>
      </p:sp>
    </p:spTree>
    <p:extLst>
      <p:ext uri="{BB962C8B-B14F-4D97-AF65-F5344CB8AC3E}">
        <p14:creationId xmlns:p14="http://schemas.microsoft.com/office/powerpoint/2010/main" val="9655270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{122B59DF-0EBA-B54E-A315-68BB596F1983}tf10001076</Template>
  <TotalTime>220</TotalTime>
  <Words>275</Words>
  <Application>Microsoft Macintosh PowerPoint</Application>
  <PresentationFormat>Widescreen</PresentationFormat>
  <Paragraphs>26</Paragraphs>
  <Slides>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Century Gothic</vt:lpstr>
      <vt:lpstr>Wingdings 3</vt:lpstr>
      <vt:lpstr>Ion Boardroom</vt:lpstr>
      <vt:lpstr>TEAM MEMBERS:</vt:lpstr>
      <vt:lpstr>Intro:</vt:lpstr>
      <vt:lpstr>NFTs in Fintech</vt:lpstr>
      <vt:lpstr>Technology used: Remix IDE</vt:lpstr>
      <vt:lpstr>PowerPoint Presentation</vt:lpstr>
      <vt:lpstr>Test NFT market contracts: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MEMBERS:</dc:title>
  <dc:creator>Microsoft Office User</dc:creator>
  <cp:lastModifiedBy>Microsoft Office User</cp:lastModifiedBy>
  <cp:revision>5</cp:revision>
  <dcterms:created xsi:type="dcterms:W3CDTF">2022-08-25T02:02:21Z</dcterms:created>
  <dcterms:modified xsi:type="dcterms:W3CDTF">2022-08-25T05:42:28Z</dcterms:modified>
</cp:coreProperties>
</file>

<file path=docProps/thumbnail.jpeg>
</file>